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handoutMasterIdLst>
    <p:handoutMasterId r:id="rId22"/>
  </p:handoutMasterIdLst>
  <p:sldIdLst>
    <p:sldId id="256" r:id="rId2"/>
    <p:sldId id="270" r:id="rId3"/>
    <p:sldId id="257" r:id="rId4"/>
    <p:sldId id="258" r:id="rId5"/>
    <p:sldId id="261" r:id="rId6"/>
    <p:sldId id="259" r:id="rId7"/>
    <p:sldId id="260" r:id="rId8"/>
    <p:sldId id="262" r:id="rId9"/>
    <p:sldId id="263" r:id="rId10"/>
    <p:sldId id="264" r:id="rId11"/>
    <p:sldId id="265" r:id="rId12"/>
    <p:sldId id="266" r:id="rId13"/>
    <p:sldId id="267" r:id="rId14"/>
    <p:sldId id="268" r:id="rId15"/>
    <p:sldId id="269"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2" autoAdjust="0"/>
    <p:restoredTop sz="94660"/>
  </p:normalViewPr>
  <p:slideViewPr>
    <p:cSldViewPr snapToGrid="0">
      <p:cViewPr varScale="1">
        <p:scale>
          <a:sx n="48" d="100"/>
          <a:sy n="48" d="100"/>
        </p:scale>
        <p:origin x="67" y="86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8081465-8BBC-5BB1-AF5E-FF3CBEE020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2517E954-A053-FBEF-4901-28C2D0625A1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B3B7D8-647F-47D3-817A-0A043C4C77A5}" type="datetimeFigureOut">
              <a:rPr lang="fr-FR" smtClean="0"/>
              <a:t>28/02/2024</a:t>
            </a:fld>
            <a:endParaRPr lang="fr-FR"/>
          </a:p>
        </p:txBody>
      </p:sp>
      <p:sp>
        <p:nvSpPr>
          <p:cNvPr id="4" name="Espace réservé du pied de page 3">
            <a:extLst>
              <a:ext uri="{FF2B5EF4-FFF2-40B4-BE49-F238E27FC236}">
                <a16:creationId xmlns:a16="http://schemas.microsoft.com/office/drawing/2014/main" id="{6FA24882-B907-7753-3AE9-F36B6A91A4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D5A9DE2D-DFA8-51E5-AB0A-1EB7AAC2CFA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5701B1B-175E-4BA3-9167-CD64A01BA909}" type="slidenum">
              <a:rPr lang="fr-FR" smtClean="0"/>
              <a:t>‹N°›</a:t>
            </a:fld>
            <a:endParaRPr lang="fr-FR"/>
          </a:p>
        </p:txBody>
      </p:sp>
    </p:spTree>
    <p:extLst>
      <p:ext uri="{BB962C8B-B14F-4D97-AF65-F5344CB8AC3E}">
        <p14:creationId xmlns:p14="http://schemas.microsoft.com/office/powerpoint/2010/main" val="308381602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CF4A1D-26E3-4C88-8586-AFC971BB94FC}" type="datetimeFigureOut">
              <a:rPr lang="fr-FR" smtClean="0"/>
              <a:t>28/02/2024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C017AC-B954-4302-AD2D-BFE426B9F537}" type="slidenum">
              <a:rPr lang="fr-FR" smtClean="0"/>
              <a:t>‹N°›</a:t>
            </a:fld>
            <a:endParaRPr lang="fr-FR"/>
          </a:p>
        </p:txBody>
      </p:sp>
    </p:spTree>
    <p:extLst>
      <p:ext uri="{BB962C8B-B14F-4D97-AF65-F5344CB8AC3E}">
        <p14:creationId xmlns:p14="http://schemas.microsoft.com/office/powerpoint/2010/main" val="359876687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01A2952-4650-4629-86C6-95B1D3389555}" type="datetime1">
              <a:rPr lang="en-US" smtClean="0"/>
              <a:t>2/28/2024</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5680022-0120-4416-ACAE-133AC7FFB945}" type="datetime1">
              <a:rPr lang="en-US" smtClean="0"/>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FE54AE8-94B9-472D-B4CF-97EFDB19DE28}" type="datetime1">
              <a:rPr lang="en-US" smtClean="0"/>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sz="1200"/>
            </a:lvl1pPr>
          </a:lstStyle>
          <a:p>
            <a:fld id="{55B2A23F-B74D-464E-9865-84FDD04D8F70}" type="datetime1">
              <a:rPr lang="en-US" smtClean="0"/>
              <a:t>2/28/2024</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27FD38FA-D9E8-4540-A2D8-67212C41D431}" type="datetime1">
              <a:rPr lang="en-US" smtClean="0"/>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417CC17-DFA5-44B6-82D9-8F8A54F69645}" type="datetime1">
              <a:rPr lang="en-US" smtClean="0"/>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29166" y="2974448"/>
            <a:ext cx="4645152" cy="24938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094337" y="2971669"/>
            <a:ext cx="4645152" cy="248719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1437266-D10D-4195-9FAB-CBAB3FE4575C}" type="datetime1">
              <a:rPr lang="en-US" smtClean="0"/>
              <a:t>2/28/2024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7A70C63-DF69-458D-806C-0902617C2C74}" type="datetime1">
              <a:rPr lang="en-US" smtClean="0"/>
              <a:t>2/28/2024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578A68-B370-458A-9728-7513749C87E7}" type="datetime1">
              <a:rPr lang="en-US" smtClean="0"/>
              <a:t>2/28/2024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FB86483-4C2D-45DE-92A9-DF77317F6EB6}" type="datetime1">
              <a:rPr lang="en-US" smtClean="0"/>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B64B3232-5118-41E0-8370-DF1D8B381BF8}" type="datetime1">
              <a:rPr lang="en-US" smtClean="0"/>
              <a:t>2/28/2024</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6D22F896-40B5-4ADD-8801-0D06FADFA095}" type="slidenum">
              <a:rPr lang="en-US" dirty="0"/>
              <a:t>‹N°›</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3419058-DCC7-4264-A890-4AE8412063BB}" type="datetime1">
              <a:rPr lang="en-US" smtClean="0"/>
              <a:t>2/28/2024</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580D07-0D50-9DB6-FA5B-39107A545BDC}"/>
              </a:ext>
            </a:extLst>
          </p:cNvPr>
          <p:cNvSpPr>
            <a:spLocks noGrp="1"/>
          </p:cNvSpPr>
          <p:nvPr>
            <p:ph type="ctrTitle"/>
          </p:nvPr>
        </p:nvSpPr>
        <p:spPr>
          <a:xfrm>
            <a:off x="737937" y="945913"/>
            <a:ext cx="10925425" cy="2618554"/>
          </a:xfrm>
        </p:spPr>
        <p:txBody>
          <a:bodyPr>
            <a:normAutofit/>
          </a:bodyPr>
          <a:lstStyle/>
          <a:p>
            <a:r>
              <a:rPr lang="fr-FR" sz="7200" b="1" dirty="0"/>
              <a:t>PRÉSENTATION DE STAGE</a:t>
            </a:r>
          </a:p>
        </p:txBody>
      </p:sp>
      <p:sp>
        <p:nvSpPr>
          <p:cNvPr id="3" name="Sous-titre 2">
            <a:extLst>
              <a:ext uri="{FF2B5EF4-FFF2-40B4-BE49-F238E27FC236}">
                <a16:creationId xmlns:a16="http://schemas.microsoft.com/office/drawing/2014/main" id="{8D0C0306-2760-E076-52AA-9750C813D0F5}"/>
              </a:ext>
            </a:extLst>
          </p:cNvPr>
          <p:cNvSpPr>
            <a:spLocks noGrp="1"/>
          </p:cNvSpPr>
          <p:nvPr>
            <p:ph type="subTitle" idx="1"/>
          </p:nvPr>
        </p:nvSpPr>
        <p:spPr>
          <a:xfrm>
            <a:off x="8129587" y="4840992"/>
            <a:ext cx="3533775" cy="1071095"/>
          </a:xfrm>
        </p:spPr>
        <p:txBody>
          <a:bodyPr/>
          <a:lstStyle/>
          <a:p>
            <a:r>
              <a:rPr lang="fr-FR" b="1" dirty="0">
                <a:solidFill>
                  <a:srgbClr val="002060"/>
                </a:solidFill>
              </a:rPr>
              <a:t>BLONDEAU JOAN</a:t>
            </a:r>
          </a:p>
          <a:p>
            <a:r>
              <a:rPr lang="fr-FR" b="1" dirty="0">
                <a:solidFill>
                  <a:srgbClr val="002060"/>
                </a:solidFill>
              </a:rPr>
              <a:t>BTS SIO 2</a:t>
            </a:r>
          </a:p>
        </p:txBody>
      </p:sp>
      <p:sp>
        <p:nvSpPr>
          <p:cNvPr id="4" name="Sous-titre 2">
            <a:extLst>
              <a:ext uri="{FF2B5EF4-FFF2-40B4-BE49-F238E27FC236}">
                <a16:creationId xmlns:a16="http://schemas.microsoft.com/office/drawing/2014/main" id="{42283042-EBAD-DE6B-EAD4-CE1CFE618FC9}"/>
              </a:ext>
            </a:extLst>
          </p:cNvPr>
          <p:cNvSpPr txBox="1">
            <a:spLocks/>
          </p:cNvSpPr>
          <p:nvPr/>
        </p:nvSpPr>
        <p:spPr>
          <a:xfrm>
            <a:off x="737937" y="5142067"/>
            <a:ext cx="4219074" cy="468944"/>
          </a:xfrm>
          <a:prstGeom prst="rect">
            <a:avLst/>
          </a:prstGeom>
        </p:spPr>
        <p:txBody>
          <a:bodyPr vert="horz" lIns="91440" tIns="91440" rIns="91440" bIns="91440" rtlCol="0">
            <a:normAutofit lnSpcReduction="10000"/>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sz="1800" b="0" kern="1200">
                <a:solidFill>
                  <a:schemeClr val="tx1"/>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800" kern="1200" cap="none"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800" kern="120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cap="none"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solidFill>
                <a:effectLst/>
                <a:latin typeface="+mn-lt"/>
                <a:ea typeface="+mn-ea"/>
                <a:cs typeface="+mn-cs"/>
              </a:defRPr>
            </a:lvl9pPr>
          </a:lstStyle>
          <a:p>
            <a:r>
              <a:rPr lang="fr-FR" b="1" dirty="0">
                <a:solidFill>
                  <a:srgbClr val="002060"/>
                </a:solidFill>
              </a:rPr>
              <a:t>Période : 11/12/2023 au 26/01/2024</a:t>
            </a:r>
          </a:p>
        </p:txBody>
      </p:sp>
      <p:sp>
        <p:nvSpPr>
          <p:cNvPr id="5" name="Espace réservé du numéro de diapositive 4">
            <a:extLst>
              <a:ext uri="{FF2B5EF4-FFF2-40B4-BE49-F238E27FC236}">
                <a16:creationId xmlns:a16="http://schemas.microsoft.com/office/drawing/2014/main" id="{3FAE7E6C-68C2-9D85-9790-1617F3802BB1}"/>
              </a:ext>
            </a:extLst>
          </p:cNvPr>
          <p:cNvSpPr>
            <a:spLocks noGrp="1"/>
          </p:cNvSpPr>
          <p:nvPr>
            <p:ph type="sldNum" sz="quarter" idx="12"/>
          </p:nvPr>
        </p:nvSpPr>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165252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FBF2B0-3E4F-1039-3B3D-85FF68F75F63}"/>
              </a:ext>
            </a:extLst>
          </p:cNvPr>
          <p:cNvSpPr>
            <a:spLocks noGrp="1"/>
          </p:cNvSpPr>
          <p:nvPr>
            <p:ph type="title"/>
          </p:nvPr>
        </p:nvSpPr>
        <p:spPr/>
        <p:txBody>
          <a:bodyPr/>
          <a:lstStyle/>
          <a:p>
            <a:pPr algn="ctr"/>
            <a:r>
              <a:rPr lang="fr-FR" dirty="0"/>
              <a:t>Spécifications techniques :</a:t>
            </a:r>
          </a:p>
        </p:txBody>
      </p:sp>
      <p:sp>
        <p:nvSpPr>
          <p:cNvPr id="3" name="Espace réservé du contenu 2">
            <a:extLst>
              <a:ext uri="{FF2B5EF4-FFF2-40B4-BE49-F238E27FC236}">
                <a16:creationId xmlns:a16="http://schemas.microsoft.com/office/drawing/2014/main" id="{3F37314B-A133-54B4-A2AE-9A1FD681C799}"/>
              </a:ext>
            </a:extLst>
          </p:cNvPr>
          <p:cNvSpPr>
            <a:spLocks noGrp="1"/>
          </p:cNvSpPr>
          <p:nvPr>
            <p:ph idx="1"/>
          </p:nvPr>
        </p:nvSpPr>
        <p:spPr/>
        <p:txBody>
          <a:bodyPr/>
          <a:lstStyle/>
          <a:p>
            <a:r>
              <a:rPr lang="fr-FR" dirty="0"/>
              <a:t>Deux serveurs identiques répondant aux exigences dont 1 principal (production) et un de secours (</a:t>
            </a:r>
            <a:r>
              <a:rPr lang="fr-FR" dirty="0" err="1"/>
              <a:t>spare</a:t>
            </a:r>
            <a:r>
              <a:rPr lang="fr-FR" dirty="0"/>
              <a:t>).</a:t>
            </a:r>
          </a:p>
          <a:p>
            <a:r>
              <a:rPr lang="fr-FR" dirty="0"/>
              <a:t>Un contrôleur de domaine </a:t>
            </a:r>
          </a:p>
          <a:p>
            <a:r>
              <a:rPr lang="fr-FR" dirty="0"/>
              <a:t>Mise à jour planifiée </a:t>
            </a:r>
          </a:p>
          <a:p>
            <a:r>
              <a:rPr lang="fr-FR" dirty="0"/>
              <a:t>Sauvegarde à deux endroits distincts </a:t>
            </a:r>
          </a:p>
          <a:p>
            <a:r>
              <a:rPr lang="fr-FR" dirty="0"/>
              <a:t>Utilisation d’un dispositif RAID 10</a:t>
            </a:r>
          </a:p>
          <a:p>
            <a:endParaRPr lang="fr-FR" dirty="0"/>
          </a:p>
        </p:txBody>
      </p:sp>
      <p:sp>
        <p:nvSpPr>
          <p:cNvPr id="4" name="Espace réservé du numéro de diapositive 3">
            <a:extLst>
              <a:ext uri="{FF2B5EF4-FFF2-40B4-BE49-F238E27FC236}">
                <a16:creationId xmlns:a16="http://schemas.microsoft.com/office/drawing/2014/main" id="{21F92B6F-3553-07E5-3A24-561C9C2D7F79}"/>
              </a:ext>
            </a:extLst>
          </p:cNvPr>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1307792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F9FEDE-B6F7-D05D-E8E8-77BC8C826A75}"/>
              </a:ext>
            </a:extLst>
          </p:cNvPr>
          <p:cNvSpPr>
            <a:spLocks noGrp="1"/>
          </p:cNvSpPr>
          <p:nvPr>
            <p:ph type="title"/>
          </p:nvPr>
        </p:nvSpPr>
        <p:spPr/>
        <p:txBody>
          <a:bodyPr/>
          <a:lstStyle/>
          <a:p>
            <a:pPr algn="ctr"/>
            <a:r>
              <a:rPr lang="fr-FR" dirty="0"/>
              <a:t>Ressources et contraintes :</a:t>
            </a:r>
          </a:p>
        </p:txBody>
      </p:sp>
      <p:sp>
        <p:nvSpPr>
          <p:cNvPr id="3" name="Espace réservé du contenu 2">
            <a:extLst>
              <a:ext uri="{FF2B5EF4-FFF2-40B4-BE49-F238E27FC236}">
                <a16:creationId xmlns:a16="http://schemas.microsoft.com/office/drawing/2014/main" id="{7F3184DC-4870-8B03-60DF-215873AABA44}"/>
              </a:ext>
            </a:extLst>
          </p:cNvPr>
          <p:cNvSpPr>
            <a:spLocks noGrp="1"/>
          </p:cNvSpPr>
          <p:nvPr>
            <p:ph idx="1"/>
          </p:nvPr>
        </p:nvSpPr>
        <p:spPr/>
        <p:txBody>
          <a:bodyPr/>
          <a:lstStyle/>
          <a:p>
            <a:pPr marL="0" indent="0">
              <a:buNone/>
            </a:pPr>
            <a:r>
              <a:rPr lang="fr-FR" dirty="0"/>
              <a:t>Ressources :</a:t>
            </a:r>
          </a:p>
          <a:p>
            <a:r>
              <a:rPr lang="fr-FR" dirty="0"/>
              <a:t>Implication du stagiaire ainsi que l’équipe technique</a:t>
            </a:r>
          </a:p>
          <a:p>
            <a:endParaRPr lang="fr-FR" dirty="0"/>
          </a:p>
          <a:p>
            <a:pPr marL="0" indent="0">
              <a:buNone/>
            </a:pPr>
            <a:r>
              <a:rPr lang="fr-FR" dirty="0"/>
              <a:t>Contraintes :</a:t>
            </a:r>
          </a:p>
          <a:p>
            <a:r>
              <a:rPr lang="fr-FR" dirty="0"/>
              <a:t>Un délai de réalisation de 7 semaines</a:t>
            </a:r>
          </a:p>
          <a:p>
            <a:endParaRPr lang="fr-FR" dirty="0"/>
          </a:p>
          <a:p>
            <a:pPr marL="0" indent="0">
              <a:buNone/>
            </a:pPr>
            <a:endParaRPr lang="fr-FR" dirty="0"/>
          </a:p>
        </p:txBody>
      </p:sp>
      <p:sp>
        <p:nvSpPr>
          <p:cNvPr id="4" name="Espace réservé du numéro de diapositive 3">
            <a:extLst>
              <a:ext uri="{FF2B5EF4-FFF2-40B4-BE49-F238E27FC236}">
                <a16:creationId xmlns:a16="http://schemas.microsoft.com/office/drawing/2014/main" id="{350DB82D-A203-B3D1-40D6-1BD5F561676D}"/>
              </a:ext>
            </a:extLst>
          </p:cNvPr>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3524543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385538-B00F-E21D-4E4D-4014F071B026}"/>
              </a:ext>
            </a:extLst>
          </p:cNvPr>
          <p:cNvSpPr>
            <a:spLocks noGrp="1"/>
          </p:cNvSpPr>
          <p:nvPr>
            <p:ph type="title"/>
          </p:nvPr>
        </p:nvSpPr>
        <p:spPr/>
        <p:txBody>
          <a:bodyPr>
            <a:normAutofit fontScale="90000"/>
          </a:bodyPr>
          <a:lstStyle/>
          <a:p>
            <a:r>
              <a:rPr lang="fr-FR" dirty="0"/>
              <a:t>Prestations attendues et modalités de réalisation (budget et planification) :</a:t>
            </a:r>
            <a:br>
              <a:rPr lang="fr-FR" dirty="0"/>
            </a:br>
            <a:endParaRPr lang="fr-FR" dirty="0"/>
          </a:p>
        </p:txBody>
      </p:sp>
      <p:sp>
        <p:nvSpPr>
          <p:cNvPr id="3" name="Espace réservé du contenu 2">
            <a:extLst>
              <a:ext uri="{FF2B5EF4-FFF2-40B4-BE49-F238E27FC236}">
                <a16:creationId xmlns:a16="http://schemas.microsoft.com/office/drawing/2014/main" id="{E2E947C9-E91F-F968-C5FA-03A279C2E556}"/>
              </a:ext>
            </a:extLst>
          </p:cNvPr>
          <p:cNvSpPr>
            <a:spLocks noGrp="1"/>
          </p:cNvSpPr>
          <p:nvPr>
            <p:ph idx="1"/>
          </p:nvPr>
        </p:nvSpPr>
        <p:spPr/>
        <p:txBody>
          <a:bodyPr/>
          <a:lstStyle/>
          <a:p>
            <a:r>
              <a:rPr lang="fr-FR" dirty="0"/>
              <a:t>Le projet couvre l’étude, l’installation et la maintenance ultérieure avec un budget de 12 000€.</a:t>
            </a:r>
          </a:p>
          <a:p>
            <a:pPr marL="0" indent="0">
              <a:buNone/>
            </a:pPr>
            <a:r>
              <a:rPr lang="fr-FR" i="1" dirty="0">
                <a:effectLst/>
                <a:latin typeface="Candara" panose="020E0502030303020204" pitchFamily="34" charset="0"/>
                <a:ea typeface="Arial" panose="020B0604020202020204" pitchFamily="34" charset="0"/>
                <a:cs typeface="Arial" panose="020B0604020202020204" pitchFamily="34" charset="0"/>
              </a:rPr>
              <a:t>Les coûts comprennent le serveur NAS et le dispositif RAID (12 000 euros), avec une phase de maintenance débutant trois mois après la livraison initiale pour assurer une période d'ajustement proactive.</a:t>
            </a:r>
            <a:endParaRPr lang="fr-FR" dirty="0"/>
          </a:p>
        </p:txBody>
      </p:sp>
      <p:sp>
        <p:nvSpPr>
          <p:cNvPr id="4" name="Espace réservé du numéro de diapositive 3">
            <a:extLst>
              <a:ext uri="{FF2B5EF4-FFF2-40B4-BE49-F238E27FC236}">
                <a16:creationId xmlns:a16="http://schemas.microsoft.com/office/drawing/2014/main" id="{C22F05FE-6FAE-360D-68B7-327B07130265}"/>
              </a:ext>
            </a:extLst>
          </p:cNvPr>
          <p:cNvSpPr>
            <a:spLocks noGrp="1"/>
          </p:cNvSpPr>
          <p:nvPr>
            <p:ph type="sldNum" sz="quarter" idx="12"/>
          </p:nvPr>
        </p:nvSpPr>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1572092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A8D58B-88A0-692B-BC70-B6FA860C0E5F}"/>
              </a:ext>
            </a:extLst>
          </p:cNvPr>
          <p:cNvSpPr>
            <a:spLocks noGrp="1"/>
          </p:cNvSpPr>
          <p:nvPr>
            <p:ph type="title"/>
          </p:nvPr>
        </p:nvSpPr>
        <p:spPr/>
        <p:txBody>
          <a:bodyPr/>
          <a:lstStyle/>
          <a:p>
            <a:pPr algn="ctr"/>
            <a:r>
              <a:rPr lang="fr-FR" b="1" dirty="0">
                <a:solidFill>
                  <a:srgbClr val="002060"/>
                </a:solidFill>
              </a:rPr>
              <a:t>PLAN DE MIGRATION</a:t>
            </a:r>
          </a:p>
        </p:txBody>
      </p:sp>
      <p:sp>
        <p:nvSpPr>
          <p:cNvPr id="3" name="Espace réservé du contenu 2">
            <a:extLst>
              <a:ext uri="{FF2B5EF4-FFF2-40B4-BE49-F238E27FC236}">
                <a16:creationId xmlns:a16="http://schemas.microsoft.com/office/drawing/2014/main" id="{A82568DE-F6CE-3944-26D1-9CF138D09303}"/>
              </a:ext>
            </a:extLst>
          </p:cNvPr>
          <p:cNvSpPr>
            <a:spLocks noGrp="1"/>
          </p:cNvSpPr>
          <p:nvPr>
            <p:ph idx="1"/>
          </p:nvPr>
        </p:nvSpPr>
        <p:spPr>
          <a:xfrm>
            <a:off x="1130270" y="1873627"/>
            <a:ext cx="9603275" cy="3792071"/>
          </a:xfrm>
        </p:spPr>
        <p:txBody>
          <a:bodyPr/>
          <a:lstStyle/>
          <a:p>
            <a:pPr marL="514350" indent="-514350">
              <a:buFont typeface="+mj-lt"/>
              <a:buAutoNum type="romanUcPeriod"/>
            </a:pPr>
            <a:r>
              <a:rPr lang="fr-FR" b="1" dirty="0">
                <a:solidFill>
                  <a:srgbClr val="002060"/>
                </a:solidFill>
              </a:rPr>
              <a:t>Introduction</a:t>
            </a:r>
          </a:p>
          <a:p>
            <a:pPr marL="914400" lvl="1" indent="-457200">
              <a:buFont typeface="+mj-lt"/>
              <a:buAutoNum type="alphaUcPeriod"/>
            </a:pPr>
            <a:r>
              <a:rPr lang="fr-FR" sz="1600" dirty="0"/>
              <a:t>Contexte de la migration</a:t>
            </a:r>
          </a:p>
          <a:p>
            <a:pPr marL="514350" indent="-514350">
              <a:buFont typeface="+mj-lt"/>
              <a:buAutoNum type="romanUcPeriod"/>
            </a:pPr>
            <a:r>
              <a:rPr lang="fr-FR" b="1" dirty="0">
                <a:solidFill>
                  <a:srgbClr val="002060"/>
                </a:solidFill>
              </a:rPr>
              <a:t>Évaluation et planification</a:t>
            </a:r>
          </a:p>
          <a:p>
            <a:pPr marL="971550" lvl="1" indent="-514350">
              <a:buFont typeface="+mj-lt"/>
              <a:buAutoNum type="alphaUcPeriod"/>
            </a:pPr>
            <a:r>
              <a:rPr lang="fr-FR" sz="1600" dirty="0"/>
              <a:t>Inventaire des données existantes </a:t>
            </a:r>
          </a:p>
          <a:p>
            <a:pPr marL="971550" lvl="1" indent="-514350">
              <a:buFont typeface="+mj-lt"/>
              <a:buAutoNum type="alphaUcPeriod"/>
            </a:pPr>
            <a:r>
              <a:rPr lang="fr-FR" sz="1600" dirty="0"/>
              <a:t>Analyse de l’infrastructure actuelle</a:t>
            </a:r>
          </a:p>
          <a:p>
            <a:pPr marL="971550" lvl="1" indent="-514350">
              <a:buFont typeface="+mj-lt"/>
              <a:buAutoNum type="alphaUcPeriod"/>
            </a:pPr>
            <a:r>
              <a:rPr lang="fr-FR" sz="1600" dirty="0"/>
              <a:t>Sélection de la nouvelle infrastructure </a:t>
            </a:r>
          </a:p>
          <a:p>
            <a:pPr marL="514350" indent="-514350">
              <a:buFont typeface="+mj-lt"/>
              <a:buAutoNum type="romanUcPeriod"/>
            </a:pPr>
            <a:r>
              <a:rPr lang="fr-FR" b="1" dirty="0">
                <a:solidFill>
                  <a:srgbClr val="002060"/>
                </a:solidFill>
              </a:rPr>
              <a:t>Préparation des données </a:t>
            </a:r>
          </a:p>
          <a:p>
            <a:pPr marL="971550" lvl="1" indent="-514350">
              <a:buFont typeface="+mj-lt"/>
              <a:buAutoNum type="alphaUcPeriod"/>
            </a:pPr>
            <a:r>
              <a:rPr lang="fr-FR" sz="1600" dirty="0"/>
              <a:t>Nettoyage des données </a:t>
            </a:r>
          </a:p>
          <a:p>
            <a:pPr marL="971550" lvl="1" indent="-514350">
              <a:buFont typeface="+mj-lt"/>
              <a:buAutoNum type="alphaUcPeriod"/>
            </a:pPr>
            <a:r>
              <a:rPr lang="fr-FR" sz="1600" dirty="0"/>
              <a:t>Sauvegardes </a:t>
            </a:r>
          </a:p>
        </p:txBody>
      </p:sp>
      <p:sp>
        <p:nvSpPr>
          <p:cNvPr id="4" name="Espace réservé du numéro de diapositive 3">
            <a:extLst>
              <a:ext uri="{FF2B5EF4-FFF2-40B4-BE49-F238E27FC236}">
                <a16:creationId xmlns:a16="http://schemas.microsoft.com/office/drawing/2014/main" id="{7CFADBFC-A77A-3699-D841-1DF77B430BD6}"/>
              </a:ext>
            </a:extLst>
          </p:cNvPr>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142258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971DB8-5618-8CC2-B844-EDD246594378}"/>
              </a:ext>
            </a:extLst>
          </p:cNvPr>
          <p:cNvSpPr>
            <a:spLocks noGrp="1"/>
          </p:cNvSpPr>
          <p:nvPr>
            <p:ph type="title"/>
          </p:nvPr>
        </p:nvSpPr>
        <p:spPr/>
        <p:txBody>
          <a:bodyPr/>
          <a:lstStyle/>
          <a:p>
            <a:pPr algn="ctr"/>
            <a:r>
              <a:rPr lang="fr-FR" b="1" dirty="0">
                <a:solidFill>
                  <a:srgbClr val="002060"/>
                </a:solidFill>
              </a:rPr>
              <a:t>PLAN DE MIGRATION</a:t>
            </a:r>
          </a:p>
        </p:txBody>
      </p:sp>
      <p:sp>
        <p:nvSpPr>
          <p:cNvPr id="3" name="Espace réservé du contenu 2">
            <a:extLst>
              <a:ext uri="{FF2B5EF4-FFF2-40B4-BE49-F238E27FC236}">
                <a16:creationId xmlns:a16="http://schemas.microsoft.com/office/drawing/2014/main" id="{069B7EB2-8056-80EC-AD6D-95AA5769FC5C}"/>
              </a:ext>
            </a:extLst>
          </p:cNvPr>
          <p:cNvSpPr>
            <a:spLocks noGrp="1"/>
          </p:cNvSpPr>
          <p:nvPr>
            <p:ph idx="1"/>
          </p:nvPr>
        </p:nvSpPr>
        <p:spPr>
          <a:xfrm>
            <a:off x="1130270" y="1556084"/>
            <a:ext cx="9603275" cy="4348592"/>
          </a:xfrm>
        </p:spPr>
        <p:txBody>
          <a:bodyPr>
            <a:noAutofit/>
          </a:bodyPr>
          <a:lstStyle/>
          <a:p>
            <a:r>
              <a:rPr lang="fr-FR" b="1" dirty="0">
                <a:solidFill>
                  <a:srgbClr val="002060"/>
                </a:solidFill>
              </a:rPr>
              <a:t>IV. Conception de la migration </a:t>
            </a:r>
          </a:p>
          <a:p>
            <a:pPr lvl="1"/>
            <a:r>
              <a:rPr lang="fr-FR" sz="1400" dirty="0"/>
              <a:t>A. Stratégie de migration</a:t>
            </a:r>
          </a:p>
          <a:p>
            <a:pPr lvl="1"/>
            <a:r>
              <a:rPr lang="fr-FR" sz="1400" dirty="0"/>
              <a:t>B. Tests préliminaires </a:t>
            </a:r>
          </a:p>
          <a:p>
            <a:r>
              <a:rPr lang="fr-FR" b="1" dirty="0">
                <a:solidFill>
                  <a:srgbClr val="002060"/>
                </a:solidFill>
              </a:rPr>
              <a:t>V. Migration effectuée</a:t>
            </a:r>
          </a:p>
          <a:p>
            <a:pPr lvl="1"/>
            <a:r>
              <a:rPr lang="fr-FR" sz="1400" dirty="0"/>
              <a:t>A. Communication </a:t>
            </a:r>
          </a:p>
          <a:p>
            <a:pPr lvl="1"/>
            <a:r>
              <a:rPr lang="fr-FR" sz="1400" dirty="0"/>
              <a:t>B. Exécution de la migration </a:t>
            </a:r>
          </a:p>
          <a:p>
            <a:r>
              <a:rPr lang="fr-FR" b="1" dirty="0">
                <a:solidFill>
                  <a:srgbClr val="002060"/>
                </a:solidFill>
              </a:rPr>
              <a:t>VI. Validation Post-Migration</a:t>
            </a:r>
          </a:p>
          <a:p>
            <a:pPr lvl="1"/>
            <a:r>
              <a:rPr lang="fr-FR" sz="1400" dirty="0"/>
              <a:t>A. Tests de validation </a:t>
            </a:r>
          </a:p>
          <a:p>
            <a:pPr lvl="1"/>
            <a:r>
              <a:rPr lang="fr-FR" sz="1400" dirty="0"/>
              <a:t>B. Formations des utilisateurs </a:t>
            </a:r>
          </a:p>
          <a:p>
            <a:r>
              <a:rPr lang="fr-FR" sz="1600" b="1" dirty="0">
                <a:solidFill>
                  <a:srgbClr val="002060"/>
                </a:solidFill>
              </a:rPr>
              <a:t>VII. Gestion des incidents </a:t>
            </a:r>
          </a:p>
          <a:p>
            <a:pPr lvl="1"/>
            <a:r>
              <a:rPr lang="fr-FR" sz="1400" dirty="0"/>
              <a:t>A. Plan de secours </a:t>
            </a:r>
          </a:p>
          <a:p>
            <a:pPr marL="0" indent="0">
              <a:buNone/>
            </a:pPr>
            <a:endParaRPr lang="fr-FR" sz="1600" dirty="0"/>
          </a:p>
        </p:txBody>
      </p:sp>
      <p:sp>
        <p:nvSpPr>
          <p:cNvPr id="4" name="Espace réservé du numéro de diapositive 3">
            <a:extLst>
              <a:ext uri="{FF2B5EF4-FFF2-40B4-BE49-F238E27FC236}">
                <a16:creationId xmlns:a16="http://schemas.microsoft.com/office/drawing/2014/main" id="{B20D62E8-FAB3-8FCB-0F9B-22934BB3652A}"/>
              </a:ext>
            </a:extLst>
          </p:cNvPr>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1668337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81BA81-419C-8FBB-D7EE-C17A79A316A0}"/>
              </a:ext>
            </a:extLst>
          </p:cNvPr>
          <p:cNvSpPr>
            <a:spLocks noGrp="1"/>
          </p:cNvSpPr>
          <p:nvPr>
            <p:ph type="title"/>
          </p:nvPr>
        </p:nvSpPr>
        <p:spPr>
          <a:xfrm>
            <a:off x="1130270" y="808946"/>
            <a:ext cx="9603275" cy="1049235"/>
          </a:xfrm>
        </p:spPr>
        <p:txBody>
          <a:bodyPr/>
          <a:lstStyle/>
          <a:p>
            <a:pPr algn="ctr"/>
            <a:r>
              <a:rPr lang="fr-FR" b="1" dirty="0">
                <a:solidFill>
                  <a:srgbClr val="002060"/>
                </a:solidFill>
              </a:rPr>
              <a:t>Analyse des dispositifs RAID</a:t>
            </a:r>
          </a:p>
        </p:txBody>
      </p:sp>
      <p:pic>
        <p:nvPicPr>
          <p:cNvPr id="6" name="Espace réservé du contenu 5">
            <a:extLst>
              <a:ext uri="{FF2B5EF4-FFF2-40B4-BE49-F238E27FC236}">
                <a16:creationId xmlns:a16="http://schemas.microsoft.com/office/drawing/2014/main" id="{6D08CD0B-9167-6072-433F-40E4CF669C2E}"/>
              </a:ext>
            </a:extLst>
          </p:cNvPr>
          <p:cNvPicPr>
            <a:picLocks noGrp="1" noChangeAspect="1"/>
          </p:cNvPicPr>
          <p:nvPr>
            <p:ph idx="1"/>
          </p:nvPr>
        </p:nvPicPr>
        <p:blipFill>
          <a:blip r:embed="rId2"/>
          <a:stretch>
            <a:fillRect/>
          </a:stretch>
        </p:blipFill>
        <p:spPr>
          <a:xfrm>
            <a:off x="3080084" y="1469291"/>
            <a:ext cx="6031831" cy="3919418"/>
          </a:xfrm>
        </p:spPr>
      </p:pic>
      <p:sp>
        <p:nvSpPr>
          <p:cNvPr id="4" name="Espace réservé du numéro de diapositive 3">
            <a:extLst>
              <a:ext uri="{FF2B5EF4-FFF2-40B4-BE49-F238E27FC236}">
                <a16:creationId xmlns:a16="http://schemas.microsoft.com/office/drawing/2014/main" id="{671AE47E-DA53-5A55-6812-DD8F0695601E}"/>
              </a:ext>
            </a:extLst>
          </p:cNvPr>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2183725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0A4BB0-9F26-3DDB-B5B1-9725A12733A7}"/>
              </a:ext>
            </a:extLst>
          </p:cNvPr>
          <p:cNvSpPr>
            <a:spLocks noGrp="1"/>
          </p:cNvSpPr>
          <p:nvPr>
            <p:ph type="title"/>
          </p:nvPr>
        </p:nvSpPr>
        <p:spPr/>
        <p:txBody>
          <a:bodyPr/>
          <a:lstStyle/>
          <a:p>
            <a:pPr algn="ctr"/>
            <a:r>
              <a:rPr lang="fr-FR" b="1" dirty="0">
                <a:solidFill>
                  <a:srgbClr val="002060"/>
                </a:solidFill>
              </a:rPr>
              <a:t>Sécurisation d’un réseau informatique </a:t>
            </a:r>
          </a:p>
        </p:txBody>
      </p:sp>
      <p:pic>
        <p:nvPicPr>
          <p:cNvPr id="6" name="Espace réservé du contenu 5">
            <a:extLst>
              <a:ext uri="{FF2B5EF4-FFF2-40B4-BE49-F238E27FC236}">
                <a16:creationId xmlns:a16="http://schemas.microsoft.com/office/drawing/2014/main" id="{D470CAEB-1D0B-6399-5962-96102D4CE72C}"/>
              </a:ext>
            </a:extLst>
          </p:cNvPr>
          <p:cNvPicPr>
            <a:picLocks noGrp="1" noChangeAspect="1"/>
          </p:cNvPicPr>
          <p:nvPr>
            <p:ph idx="1"/>
          </p:nvPr>
        </p:nvPicPr>
        <p:blipFill>
          <a:blip r:embed="rId2"/>
          <a:stretch>
            <a:fillRect/>
          </a:stretch>
        </p:blipFill>
        <p:spPr>
          <a:xfrm>
            <a:off x="2526751" y="1477941"/>
            <a:ext cx="7138497" cy="4395812"/>
          </a:xfrm>
        </p:spPr>
      </p:pic>
      <p:sp>
        <p:nvSpPr>
          <p:cNvPr id="4" name="Espace réservé du numéro de diapositive 3">
            <a:extLst>
              <a:ext uri="{FF2B5EF4-FFF2-40B4-BE49-F238E27FC236}">
                <a16:creationId xmlns:a16="http://schemas.microsoft.com/office/drawing/2014/main" id="{B308A47F-183A-FA51-CE27-F24ECF04A54C}"/>
              </a:ext>
            </a:extLst>
          </p:cNvPr>
          <p:cNvSpPr>
            <a:spLocks noGrp="1"/>
          </p:cNvSpPr>
          <p:nvPr>
            <p:ph type="sldNum" sz="quarter" idx="12"/>
          </p:nvPr>
        </p:nvSpPr>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3826819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E05633-705A-7C38-E16D-AC74288916F7}"/>
              </a:ext>
            </a:extLst>
          </p:cNvPr>
          <p:cNvSpPr>
            <a:spLocks noGrp="1"/>
          </p:cNvSpPr>
          <p:nvPr>
            <p:ph type="title"/>
          </p:nvPr>
        </p:nvSpPr>
        <p:spPr/>
        <p:txBody>
          <a:bodyPr/>
          <a:lstStyle/>
          <a:p>
            <a:pPr algn="ctr"/>
            <a:r>
              <a:rPr lang="fr-FR" b="1" dirty="0">
                <a:solidFill>
                  <a:srgbClr val="002060"/>
                </a:solidFill>
              </a:rPr>
              <a:t>Installation d’un serveur</a:t>
            </a:r>
          </a:p>
        </p:txBody>
      </p:sp>
      <p:pic>
        <p:nvPicPr>
          <p:cNvPr id="6" name="Espace réservé du contenu 5">
            <a:extLst>
              <a:ext uri="{FF2B5EF4-FFF2-40B4-BE49-F238E27FC236}">
                <a16:creationId xmlns:a16="http://schemas.microsoft.com/office/drawing/2014/main" id="{E09B523C-1497-63FF-7064-A81ABF379AB6}"/>
              </a:ext>
            </a:extLst>
          </p:cNvPr>
          <p:cNvPicPr>
            <a:picLocks noGrp="1" noChangeAspect="1"/>
          </p:cNvPicPr>
          <p:nvPr>
            <p:ph idx="1"/>
          </p:nvPr>
        </p:nvPicPr>
        <p:blipFill>
          <a:blip r:embed="rId2"/>
          <a:stretch>
            <a:fillRect/>
          </a:stretch>
        </p:blipFill>
        <p:spPr>
          <a:xfrm>
            <a:off x="2783306" y="1477941"/>
            <a:ext cx="6625388" cy="4403935"/>
          </a:xfrm>
        </p:spPr>
      </p:pic>
      <p:sp>
        <p:nvSpPr>
          <p:cNvPr id="4" name="Espace réservé du numéro de diapositive 3">
            <a:extLst>
              <a:ext uri="{FF2B5EF4-FFF2-40B4-BE49-F238E27FC236}">
                <a16:creationId xmlns:a16="http://schemas.microsoft.com/office/drawing/2014/main" id="{F1474503-4B59-12D1-6998-41965D781ACF}"/>
              </a:ext>
            </a:extLst>
          </p:cNvPr>
          <p:cNvSpPr>
            <a:spLocks noGrp="1"/>
          </p:cNvSpPr>
          <p:nvPr>
            <p:ph type="sldNum" sz="quarter" idx="12"/>
          </p:nvPr>
        </p:nvSpPr>
        <p:spPr/>
        <p:txBody>
          <a:bodyPr/>
          <a:lstStyle/>
          <a:p>
            <a:fld id="{6D22F896-40B5-4ADD-8801-0D06FADFA095}" type="slidenum">
              <a:rPr lang="en-US" smtClean="0"/>
              <a:t>17</a:t>
            </a:fld>
            <a:endParaRPr lang="en-US" dirty="0"/>
          </a:p>
        </p:txBody>
      </p:sp>
    </p:spTree>
    <p:extLst>
      <p:ext uri="{BB962C8B-B14F-4D97-AF65-F5344CB8AC3E}">
        <p14:creationId xmlns:p14="http://schemas.microsoft.com/office/powerpoint/2010/main" val="2556454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5C438F-92CA-B0DC-56BA-82CD32C263D7}"/>
              </a:ext>
            </a:extLst>
          </p:cNvPr>
          <p:cNvSpPr>
            <a:spLocks noGrp="1"/>
          </p:cNvSpPr>
          <p:nvPr>
            <p:ph type="title"/>
          </p:nvPr>
        </p:nvSpPr>
        <p:spPr>
          <a:xfrm>
            <a:off x="2596794" y="2875547"/>
            <a:ext cx="6998412" cy="1106905"/>
          </a:xfrm>
        </p:spPr>
        <p:txBody>
          <a:bodyPr>
            <a:normAutofit/>
          </a:bodyPr>
          <a:lstStyle/>
          <a:p>
            <a:r>
              <a:rPr lang="fr-FR" sz="5400" b="1" dirty="0"/>
              <a:t>Ce que j’ai appris ?</a:t>
            </a:r>
          </a:p>
        </p:txBody>
      </p:sp>
      <p:sp>
        <p:nvSpPr>
          <p:cNvPr id="4" name="Espace réservé du numéro de diapositive 3">
            <a:extLst>
              <a:ext uri="{FF2B5EF4-FFF2-40B4-BE49-F238E27FC236}">
                <a16:creationId xmlns:a16="http://schemas.microsoft.com/office/drawing/2014/main" id="{07A889AA-FE1D-CB3D-148A-8A2FCF246C48}"/>
              </a:ext>
            </a:extLst>
          </p:cNvPr>
          <p:cNvSpPr>
            <a:spLocks noGrp="1"/>
          </p:cNvSpPr>
          <p:nvPr>
            <p:ph type="sldNum" sz="quarter" idx="12"/>
          </p:nvPr>
        </p:nvSpPr>
        <p:spPr/>
        <p:txBody>
          <a:bodyPr/>
          <a:lstStyle/>
          <a:p>
            <a:fld id="{6D22F896-40B5-4ADD-8801-0D06FADFA095}" type="slidenum">
              <a:rPr lang="en-US" smtClean="0"/>
              <a:t>18</a:t>
            </a:fld>
            <a:endParaRPr lang="en-US" dirty="0"/>
          </a:p>
        </p:txBody>
      </p:sp>
    </p:spTree>
    <p:extLst>
      <p:ext uri="{BB962C8B-B14F-4D97-AF65-F5344CB8AC3E}">
        <p14:creationId xmlns:p14="http://schemas.microsoft.com/office/powerpoint/2010/main" val="3388800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D19750-0E2D-9ECC-74D5-CCF3033573AB}"/>
              </a:ext>
            </a:extLst>
          </p:cNvPr>
          <p:cNvSpPr>
            <a:spLocks noGrp="1"/>
          </p:cNvSpPr>
          <p:nvPr>
            <p:ph type="title"/>
          </p:nvPr>
        </p:nvSpPr>
        <p:spPr>
          <a:xfrm>
            <a:off x="1495577" y="2904382"/>
            <a:ext cx="9200846" cy="1049235"/>
          </a:xfrm>
        </p:spPr>
        <p:txBody>
          <a:bodyPr>
            <a:normAutofit/>
          </a:bodyPr>
          <a:lstStyle/>
          <a:p>
            <a:r>
              <a:rPr lang="fr-FR" sz="4400" b="1" dirty="0"/>
              <a:t>MERCI POUR VOTRE ATTENTION !!!</a:t>
            </a:r>
          </a:p>
        </p:txBody>
      </p:sp>
      <p:sp>
        <p:nvSpPr>
          <p:cNvPr id="4" name="Espace réservé du numéro de diapositive 3">
            <a:extLst>
              <a:ext uri="{FF2B5EF4-FFF2-40B4-BE49-F238E27FC236}">
                <a16:creationId xmlns:a16="http://schemas.microsoft.com/office/drawing/2014/main" id="{9373532D-FAF1-1E8F-4875-A4D75F6C904A}"/>
              </a:ext>
            </a:extLst>
          </p:cNvPr>
          <p:cNvSpPr>
            <a:spLocks noGrp="1"/>
          </p:cNvSpPr>
          <p:nvPr>
            <p:ph type="sldNum" sz="quarter" idx="12"/>
          </p:nvPr>
        </p:nvSpPr>
        <p:spPr/>
        <p:txBody>
          <a:bodyPr/>
          <a:lstStyle/>
          <a:p>
            <a:fld id="{6D22F896-40B5-4ADD-8801-0D06FADFA095}" type="slidenum">
              <a:rPr lang="en-US" smtClean="0"/>
              <a:t>19</a:t>
            </a:fld>
            <a:endParaRPr lang="en-US" dirty="0"/>
          </a:p>
        </p:txBody>
      </p:sp>
    </p:spTree>
    <p:extLst>
      <p:ext uri="{BB962C8B-B14F-4D97-AF65-F5344CB8AC3E}">
        <p14:creationId xmlns:p14="http://schemas.microsoft.com/office/powerpoint/2010/main" val="2089282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663E00-7E04-12BE-E06E-646A6A753882}"/>
              </a:ext>
            </a:extLst>
          </p:cNvPr>
          <p:cNvSpPr>
            <a:spLocks noGrp="1"/>
          </p:cNvSpPr>
          <p:nvPr>
            <p:ph type="title"/>
          </p:nvPr>
        </p:nvSpPr>
        <p:spPr/>
        <p:txBody>
          <a:bodyPr/>
          <a:lstStyle/>
          <a:p>
            <a:pPr algn="ctr"/>
            <a:r>
              <a:rPr lang="fr-FR" b="1" dirty="0">
                <a:solidFill>
                  <a:srgbClr val="002060"/>
                </a:solidFill>
              </a:rPr>
              <a:t>SOMMAIRE</a:t>
            </a:r>
          </a:p>
        </p:txBody>
      </p:sp>
      <p:sp>
        <p:nvSpPr>
          <p:cNvPr id="3" name="Espace réservé du contenu 2">
            <a:extLst>
              <a:ext uri="{FF2B5EF4-FFF2-40B4-BE49-F238E27FC236}">
                <a16:creationId xmlns:a16="http://schemas.microsoft.com/office/drawing/2014/main" id="{528DEAC4-E48F-FD14-3DCA-6756CB0388E8}"/>
              </a:ext>
            </a:extLst>
          </p:cNvPr>
          <p:cNvSpPr>
            <a:spLocks noGrp="1"/>
          </p:cNvSpPr>
          <p:nvPr>
            <p:ph idx="1"/>
          </p:nvPr>
        </p:nvSpPr>
        <p:spPr>
          <a:xfrm>
            <a:off x="1130271" y="2171769"/>
            <a:ext cx="7126224" cy="3410884"/>
          </a:xfrm>
        </p:spPr>
        <p:txBody>
          <a:bodyPr>
            <a:normAutofit/>
          </a:bodyPr>
          <a:lstStyle/>
          <a:p>
            <a:pPr marL="457200" indent="-457200">
              <a:buFont typeface="+mj-lt"/>
              <a:buAutoNum type="arabicPeriod"/>
            </a:pPr>
            <a:r>
              <a:rPr lang="fr-FR" dirty="0"/>
              <a:t>Présentation de l’entreprise                                         </a:t>
            </a:r>
          </a:p>
          <a:p>
            <a:pPr marL="457200" indent="-457200">
              <a:buFont typeface="+mj-lt"/>
              <a:buAutoNum type="arabicPeriod"/>
            </a:pPr>
            <a:r>
              <a:rPr lang="fr-FR" dirty="0"/>
              <a:t>Outils de communication</a:t>
            </a:r>
          </a:p>
          <a:p>
            <a:pPr marL="457200" indent="-457200">
              <a:buFont typeface="+mj-lt"/>
              <a:buAutoNum type="arabicPeriod"/>
            </a:pPr>
            <a:r>
              <a:rPr lang="fr-FR" dirty="0"/>
              <a:t>Projet</a:t>
            </a:r>
          </a:p>
          <a:p>
            <a:pPr marL="457200" indent="-457200">
              <a:buFont typeface="+mj-lt"/>
              <a:buAutoNum type="arabicPeriod"/>
            </a:pPr>
            <a:r>
              <a:rPr lang="fr-FR" dirty="0"/>
              <a:t>Cahier des charges</a:t>
            </a:r>
          </a:p>
          <a:p>
            <a:pPr marL="457200" indent="-457200">
              <a:buFont typeface="+mj-lt"/>
              <a:buAutoNum type="arabicPeriod"/>
            </a:pPr>
            <a:r>
              <a:rPr lang="fr-FR" dirty="0"/>
              <a:t>Plan de migration </a:t>
            </a:r>
          </a:p>
          <a:p>
            <a:pPr marL="457200" indent="-457200">
              <a:buFont typeface="+mj-lt"/>
              <a:buAutoNum type="arabicPeriod"/>
            </a:pPr>
            <a:r>
              <a:rPr lang="fr-FR" dirty="0"/>
              <a:t>Autres activités</a:t>
            </a:r>
          </a:p>
          <a:p>
            <a:pPr marL="457200" indent="-457200">
              <a:buFont typeface="+mj-lt"/>
              <a:buAutoNum type="arabicPeriod"/>
            </a:pPr>
            <a:r>
              <a:rPr lang="fr-FR" dirty="0"/>
              <a:t>Conclusion</a:t>
            </a:r>
          </a:p>
        </p:txBody>
      </p:sp>
      <p:sp>
        <p:nvSpPr>
          <p:cNvPr id="5" name="Espace réservé du numéro de diapositive 4">
            <a:extLst>
              <a:ext uri="{FF2B5EF4-FFF2-40B4-BE49-F238E27FC236}">
                <a16:creationId xmlns:a16="http://schemas.microsoft.com/office/drawing/2014/main" id="{8189260C-2373-D274-4C0F-048CAE160ABA}"/>
              </a:ext>
            </a:extLst>
          </p:cNvPr>
          <p:cNvSpPr>
            <a:spLocks noGrp="1"/>
          </p:cNvSpPr>
          <p:nvPr>
            <p:ph type="sldNum" sz="quarter" idx="12"/>
          </p:nvPr>
        </p:nvSpPr>
        <p:spPr/>
        <p:txBody>
          <a:bodyPr/>
          <a:lstStyle/>
          <a:p>
            <a:fld id="{6D22F896-40B5-4ADD-8801-0D06FADFA095}" type="slidenum">
              <a:rPr lang="en-US" smtClean="0"/>
              <a:t>2</a:t>
            </a:fld>
            <a:endParaRPr lang="en-US" dirty="0"/>
          </a:p>
        </p:txBody>
      </p:sp>
      <p:sp>
        <p:nvSpPr>
          <p:cNvPr id="6" name="ZoneTexte 5">
            <a:extLst>
              <a:ext uri="{FF2B5EF4-FFF2-40B4-BE49-F238E27FC236}">
                <a16:creationId xmlns:a16="http://schemas.microsoft.com/office/drawing/2014/main" id="{6ACE91B3-0D1E-7A48-33E5-37E7ED0BCAE4}"/>
              </a:ext>
            </a:extLst>
          </p:cNvPr>
          <p:cNvSpPr txBox="1"/>
          <p:nvPr/>
        </p:nvSpPr>
        <p:spPr>
          <a:xfrm>
            <a:off x="10415330" y="2326217"/>
            <a:ext cx="627530" cy="2339102"/>
          </a:xfrm>
          <a:prstGeom prst="rect">
            <a:avLst/>
          </a:prstGeom>
          <a:noFill/>
        </p:spPr>
        <p:txBody>
          <a:bodyPr wrap="square" rtlCol="0">
            <a:spAutoFit/>
          </a:bodyPr>
          <a:lstStyle/>
          <a:p>
            <a:r>
              <a:rPr lang="fr-FR" sz="1600" b="1" dirty="0"/>
              <a:t>3</a:t>
            </a:r>
          </a:p>
          <a:p>
            <a:endParaRPr lang="fr-FR" sz="1600" b="1" dirty="0"/>
          </a:p>
          <a:p>
            <a:r>
              <a:rPr lang="fr-FR" sz="1600" b="1" dirty="0"/>
              <a:t>4</a:t>
            </a:r>
          </a:p>
          <a:p>
            <a:endParaRPr lang="fr-FR" sz="1600" b="1" dirty="0"/>
          </a:p>
          <a:p>
            <a:r>
              <a:rPr lang="fr-FR" sz="1600" b="1" dirty="0"/>
              <a:t>5</a:t>
            </a:r>
          </a:p>
          <a:p>
            <a:endParaRPr lang="fr-FR" sz="1600" b="1" dirty="0"/>
          </a:p>
          <a:p>
            <a:r>
              <a:rPr lang="fr-FR" sz="1600" b="1" dirty="0"/>
              <a:t>6</a:t>
            </a:r>
          </a:p>
          <a:p>
            <a:endParaRPr lang="fr-FR" sz="1600" b="1" dirty="0"/>
          </a:p>
          <a:p>
            <a:r>
              <a:rPr lang="fr-FR" sz="1600" b="1" dirty="0"/>
              <a:t>13</a:t>
            </a:r>
          </a:p>
        </p:txBody>
      </p:sp>
    </p:spTree>
    <p:extLst>
      <p:ext uri="{BB962C8B-B14F-4D97-AF65-F5344CB8AC3E}">
        <p14:creationId xmlns:p14="http://schemas.microsoft.com/office/powerpoint/2010/main" val="825796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51E6FA-B7B0-99EF-4610-ACE62CB62CF8}"/>
              </a:ext>
            </a:extLst>
          </p:cNvPr>
          <p:cNvSpPr>
            <a:spLocks noGrp="1"/>
          </p:cNvSpPr>
          <p:nvPr>
            <p:ph type="title"/>
          </p:nvPr>
        </p:nvSpPr>
        <p:spPr/>
        <p:txBody>
          <a:bodyPr/>
          <a:lstStyle/>
          <a:p>
            <a:pPr algn="ctr"/>
            <a:r>
              <a:rPr lang="fr-FR" b="1" dirty="0">
                <a:solidFill>
                  <a:srgbClr val="002060"/>
                </a:solidFill>
              </a:rPr>
              <a:t>L’ENTREPRISE</a:t>
            </a:r>
          </a:p>
        </p:txBody>
      </p:sp>
      <p:pic>
        <p:nvPicPr>
          <p:cNvPr id="5" name="Espace réservé du contenu 4">
            <a:extLst>
              <a:ext uri="{FF2B5EF4-FFF2-40B4-BE49-F238E27FC236}">
                <a16:creationId xmlns:a16="http://schemas.microsoft.com/office/drawing/2014/main" id="{1B156F3D-9AA1-063C-C1EF-42594379DB54}"/>
              </a:ext>
            </a:extLst>
          </p:cNvPr>
          <p:cNvPicPr>
            <a:picLocks noGrp="1" noChangeAspect="1"/>
          </p:cNvPicPr>
          <p:nvPr>
            <p:ph idx="1"/>
          </p:nvPr>
        </p:nvPicPr>
        <p:blipFill>
          <a:blip r:embed="rId2"/>
          <a:stretch>
            <a:fillRect/>
          </a:stretch>
        </p:blipFill>
        <p:spPr>
          <a:xfrm>
            <a:off x="2882350" y="1477941"/>
            <a:ext cx="6427300" cy="4366225"/>
          </a:xfrm>
        </p:spPr>
      </p:pic>
      <p:sp>
        <p:nvSpPr>
          <p:cNvPr id="3" name="Espace réservé du numéro de diapositive 2">
            <a:extLst>
              <a:ext uri="{FF2B5EF4-FFF2-40B4-BE49-F238E27FC236}">
                <a16:creationId xmlns:a16="http://schemas.microsoft.com/office/drawing/2014/main" id="{156A9C99-1951-C419-F1E9-2034396BA9F4}"/>
              </a:ext>
            </a:extLst>
          </p:cNvPr>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2502329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5EBCBB-48AD-A55B-7A72-480429C09A67}"/>
              </a:ext>
            </a:extLst>
          </p:cNvPr>
          <p:cNvSpPr>
            <a:spLocks noGrp="1"/>
          </p:cNvSpPr>
          <p:nvPr>
            <p:ph type="title"/>
          </p:nvPr>
        </p:nvSpPr>
        <p:spPr/>
        <p:txBody>
          <a:bodyPr/>
          <a:lstStyle/>
          <a:p>
            <a:pPr algn="ctr"/>
            <a:r>
              <a:rPr lang="fr-FR" b="1" dirty="0">
                <a:solidFill>
                  <a:srgbClr val="002060"/>
                </a:solidFill>
              </a:rPr>
              <a:t>OUTILS DE COMMUNICATION</a:t>
            </a:r>
          </a:p>
        </p:txBody>
      </p:sp>
      <p:pic>
        <p:nvPicPr>
          <p:cNvPr id="5" name="Espace réservé du contenu 4">
            <a:extLst>
              <a:ext uri="{FF2B5EF4-FFF2-40B4-BE49-F238E27FC236}">
                <a16:creationId xmlns:a16="http://schemas.microsoft.com/office/drawing/2014/main" id="{1E9F2B68-E311-FA57-B93B-9DB4F2BC9280}"/>
              </a:ext>
            </a:extLst>
          </p:cNvPr>
          <p:cNvPicPr>
            <a:picLocks noGrp="1" noChangeAspect="1"/>
          </p:cNvPicPr>
          <p:nvPr>
            <p:ph idx="1"/>
          </p:nvPr>
        </p:nvPicPr>
        <p:blipFill>
          <a:blip r:embed="rId2"/>
          <a:stretch>
            <a:fillRect/>
          </a:stretch>
        </p:blipFill>
        <p:spPr>
          <a:xfrm>
            <a:off x="513889" y="1953615"/>
            <a:ext cx="2816088" cy="2950770"/>
          </a:xfrm>
        </p:spPr>
      </p:pic>
      <p:pic>
        <p:nvPicPr>
          <p:cNvPr id="7" name="Image 6">
            <a:extLst>
              <a:ext uri="{FF2B5EF4-FFF2-40B4-BE49-F238E27FC236}">
                <a16:creationId xmlns:a16="http://schemas.microsoft.com/office/drawing/2014/main" id="{F5585286-C340-22BF-D454-3F04A09E08F3}"/>
              </a:ext>
            </a:extLst>
          </p:cNvPr>
          <p:cNvPicPr>
            <a:picLocks noChangeAspect="1"/>
          </p:cNvPicPr>
          <p:nvPr/>
        </p:nvPicPr>
        <p:blipFill>
          <a:blip r:embed="rId3"/>
          <a:stretch>
            <a:fillRect/>
          </a:stretch>
        </p:blipFill>
        <p:spPr>
          <a:xfrm>
            <a:off x="4094327" y="2002559"/>
            <a:ext cx="4003346" cy="2945859"/>
          </a:xfrm>
          <a:prstGeom prst="rect">
            <a:avLst/>
          </a:prstGeom>
        </p:spPr>
      </p:pic>
      <p:pic>
        <p:nvPicPr>
          <p:cNvPr id="9" name="Image 8">
            <a:extLst>
              <a:ext uri="{FF2B5EF4-FFF2-40B4-BE49-F238E27FC236}">
                <a16:creationId xmlns:a16="http://schemas.microsoft.com/office/drawing/2014/main" id="{B664692B-EAD9-7453-D6DC-BAFBA5BD78FA}"/>
              </a:ext>
            </a:extLst>
          </p:cNvPr>
          <p:cNvPicPr>
            <a:picLocks noChangeAspect="1"/>
          </p:cNvPicPr>
          <p:nvPr/>
        </p:nvPicPr>
        <p:blipFill>
          <a:blip r:embed="rId4"/>
          <a:stretch>
            <a:fillRect/>
          </a:stretch>
        </p:blipFill>
        <p:spPr>
          <a:xfrm>
            <a:off x="8862023" y="1953615"/>
            <a:ext cx="2945859" cy="2945859"/>
          </a:xfrm>
          <a:prstGeom prst="rect">
            <a:avLst/>
          </a:prstGeom>
        </p:spPr>
      </p:pic>
      <p:sp>
        <p:nvSpPr>
          <p:cNvPr id="3" name="Espace réservé du numéro de diapositive 2">
            <a:extLst>
              <a:ext uri="{FF2B5EF4-FFF2-40B4-BE49-F238E27FC236}">
                <a16:creationId xmlns:a16="http://schemas.microsoft.com/office/drawing/2014/main" id="{89841093-5F6F-72FF-33C2-FE3773E8DA9D}"/>
              </a:ext>
            </a:extLst>
          </p:cNvPr>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21420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7C5E5-35CB-10EE-7CC0-832D4157D8A7}"/>
              </a:ext>
            </a:extLst>
          </p:cNvPr>
          <p:cNvSpPr>
            <a:spLocks noGrp="1"/>
          </p:cNvSpPr>
          <p:nvPr>
            <p:ph type="title"/>
          </p:nvPr>
        </p:nvSpPr>
        <p:spPr>
          <a:xfrm>
            <a:off x="1166714" y="953324"/>
            <a:ext cx="9858572" cy="699013"/>
          </a:xfrm>
        </p:spPr>
        <p:txBody>
          <a:bodyPr/>
          <a:lstStyle/>
          <a:p>
            <a:pPr algn="ctr"/>
            <a:r>
              <a:rPr lang="fr-FR" b="1" dirty="0">
                <a:solidFill>
                  <a:srgbClr val="002060"/>
                </a:solidFill>
              </a:rPr>
              <a:t>PROJET DE MIGRATION DES DONNÉES ET SERVEURS</a:t>
            </a:r>
          </a:p>
        </p:txBody>
      </p:sp>
      <p:pic>
        <p:nvPicPr>
          <p:cNvPr id="5" name="Espace réservé du contenu 4">
            <a:extLst>
              <a:ext uri="{FF2B5EF4-FFF2-40B4-BE49-F238E27FC236}">
                <a16:creationId xmlns:a16="http://schemas.microsoft.com/office/drawing/2014/main" id="{4072D479-7BF3-BFBB-21EB-9DB8FF79E588}"/>
              </a:ext>
            </a:extLst>
          </p:cNvPr>
          <p:cNvPicPr>
            <a:picLocks noGrp="1" noChangeAspect="1"/>
          </p:cNvPicPr>
          <p:nvPr>
            <p:ph idx="1"/>
          </p:nvPr>
        </p:nvPicPr>
        <p:blipFill>
          <a:blip r:embed="rId2"/>
          <a:stretch>
            <a:fillRect/>
          </a:stretch>
        </p:blipFill>
        <p:spPr>
          <a:xfrm>
            <a:off x="3390773" y="1477941"/>
            <a:ext cx="5410454" cy="4426735"/>
          </a:xfrm>
        </p:spPr>
      </p:pic>
      <p:sp>
        <p:nvSpPr>
          <p:cNvPr id="3" name="Espace réservé du numéro de diapositive 2">
            <a:extLst>
              <a:ext uri="{FF2B5EF4-FFF2-40B4-BE49-F238E27FC236}">
                <a16:creationId xmlns:a16="http://schemas.microsoft.com/office/drawing/2014/main" id="{F2BE6A31-8D53-C185-C75C-5ED83A96863B}"/>
              </a:ext>
            </a:extLst>
          </p:cNvPr>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2263734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1BA9B4-14C0-7394-7E8F-3D6C74C03B5A}"/>
              </a:ext>
            </a:extLst>
          </p:cNvPr>
          <p:cNvSpPr>
            <a:spLocks noGrp="1"/>
          </p:cNvSpPr>
          <p:nvPr>
            <p:ph type="title"/>
          </p:nvPr>
        </p:nvSpPr>
        <p:spPr/>
        <p:txBody>
          <a:bodyPr/>
          <a:lstStyle/>
          <a:p>
            <a:pPr algn="ctr"/>
            <a:r>
              <a:rPr lang="fr-FR" b="1" dirty="0">
                <a:solidFill>
                  <a:srgbClr val="002060"/>
                </a:solidFill>
              </a:rPr>
              <a:t>CAHIER DES CHARGES</a:t>
            </a:r>
          </a:p>
        </p:txBody>
      </p:sp>
      <p:sp>
        <p:nvSpPr>
          <p:cNvPr id="3" name="Espace réservé du contenu 2">
            <a:extLst>
              <a:ext uri="{FF2B5EF4-FFF2-40B4-BE49-F238E27FC236}">
                <a16:creationId xmlns:a16="http://schemas.microsoft.com/office/drawing/2014/main" id="{50CFA10A-035D-67FF-6085-615ABC7FBA8A}"/>
              </a:ext>
            </a:extLst>
          </p:cNvPr>
          <p:cNvSpPr>
            <a:spLocks noGrp="1"/>
          </p:cNvSpPr>
          <p:nvPr>
            <p:ph idx="1"/>
          </p:nvPr>
        </p:nvSpPr>
        <p:spPr/>
        <p:txBody>
          <a:bodyPr/>
          <a:lstStyle/>
          <a:p>
            <a:r>
              <a:rPr lang="fr-FR" dirty="0"/>
              <a:t>Présentation du projet</a:t>
            </a:r>
          </a:p>
          <a:p>
            <a:r>
              <a:rPr lang="fr-FR" dirty="0"/>
              <a:t>Besoin du projet</a:t>
            </a:r>
          </a:p>
          <a:p>
            <a:r>
              <a:rPr lang="fr-FR" dirty="0"/>
              <a:t>Spécifications applicatives </a:t>
            </a:r>
          </a:p>
          <a:p>
            <a:r>
              <a:rPr lang="fr-FR" dirty="0"/>
              <a:t>Spécification techniques </a:t>
            </a:r>
          </a:p>
          <a:p>
            <a:r>
              <a:rPr lang="fr-FR" dirty="0"/>
              <a:t>Ressources et contraintes</a:t>
            </a:r>
          </a:p>
          <a:p>
            <a:r>
              <a:rPr lang="fr-FR" dirty="0"/>
              <a:t>Prestations attendues et modalités de réalisation (budget et planification)</a:t>
            </a:r>
          </a:p>
        </p:txBody>
      </p:sp>
      <p:sp>
        <p:nvSpPr>
          <p:cNvPr id="4" name="Espace réservé du numéro de diapositive 3">
            <a:extLst>
              <a:ext uri="{FF2B5EF4-FFF2-40B4-BE49-F238E27FC236}">
                <a16:creationId xmlns:a16="http://schemas.microsoft.com/office/drawing/2014/main" id="{7121BD1D-FEE3-3DB8-F633-C738A9122BFA}"/>
              </a:ext>
            </a:extLst>
          </p:cNvPr>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1886817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5DFCA0-01C1-A86E-459D-5BD73664CAA9}"/>
              </a:ext>
            </a:extLst>
          </p:cNvPr>
          <p:cNvSpPr>
            <a:spLocks noGrp="1"/>
          </p:cNvSpPr>
          <p:nvPr>
            <p:ph type="title"/>
          </p:nvPr>
        </p:nvSpPr>
        <p:spPr/>
        <p:txBody>
          <a:bodyPr/>
          <a:lstStyle/>
          <a:p>
            <a:pPr algn="ctr"/>
            <a:r>
              <a:rPr lang="fr-FR" dirty="0"/>
              <a:t>Présentation du projet :</a:t>
            </a:r>
          </a:p>
        </p:txBody>
      </p:sp>
      <p:sp>
        <p:nvSpPr>
          <p:cNvPr id="3" name="Espace réservé du contenu 2">
            <a:extLst>
              <a:ext uri="{FF2B5EF4-FFF2-40B4-BE49-F238E27FC236}">
                <a16:creationId xmlns:a16="http://schemas.microsoft.com/office/drawing/2014/main" id="{8E26F2B1-0FBD-0F9A-EA8B-408E6B8E1512}"/>
              </a:ext>
            </a:extLst>
          </p:cNvPr>
          <p:cNvSpPr>
            <a:spLocks noGrp="1"/>
          </p:cNvSpPr>
          <p:nvPr>
            <p:ph idx="1"/>
          </p:nvPr>
        </p:nvSpPr>
        <p:spPr/>
        <p:txBody>
          <a:bodyPr/>
          <a:lstStyle/>
          <a:p>
            <a:pPr marL="0" indent="0">
              <a:buNone/>
            </a:pPr>
            <a:r>
              <a:rPr lang="fr-FR" dirty="0">
                <a:solidFill>
                  <a:srgbClr val="7030A0"/>
                </a:solidFill>
              </a:rPr>
              <a:t>Migrer ses serveurs et ses données vers une solution matérielle :</a:t>
            </a:r>
          </a:p>
          <a:p>
            <a:r>
              <a:rPr lang="fr-FR" dirty="0"/>
              <a:t>Plus récente</a:t>
            </a:r>
          </a:p>
          <a:p>
            <a:r>
              <a:rPr lang="fr-FR" dirty="0"/>
              <a:t>Plus performante</a:t>
            </a:r>
          </a:p>
          <a:p>
            <a:r>
              <a:rPr lang="fr-FR" dirty="0"/>
              <a:t>Une capacité de stockage accrue</a:t>
            </a:r>
          </a:p>
        </p:txBody>
      </p:sp>
      <p:sp>
        <p:nvSpPr>
          <p:cNvPr id="4" name="Espace réservé du numéro de diapositive 3">
            <a:extLst>
              <a:ext uri="{FF2B5EF4-FFF2-40B4-BE49-F238E27FC236}">
                <a16:creationId xmlns:a16="http://schemas.microsoft.com/office/drawing/2014/main" id="{54C1C7C5-8915-4640-B2D3-56F5437BAECD}"/>
              </a:ext>
            </a:extLst>
          </p:cNvPr>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796764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67FF0A-A1CF-F736-479F-0BACEBC13DEB}"/>
              </a:ext>
            </a:extLst>
          </p:cNvPr>
          <p:cNvSpPr>
            <a:spLocks noGrp="1"/>
          </p:cNvSpPr>
          <p:nvPr>
            <p:ph type="title"/>
          </p:nvPr>
        </p:nvSpPr>
        <p:spPr/>
        <p:txBody>
          <a:bodyPr/>
          <a:lstStyle/>
          <a:p>
            <a:pPr algn="ctr"/>
            <a:r>
              <a:rPr lang="fr-FR" dirty="0"/>
              <a:t>Besoins du projet :</a:t>
            </a:r>
          </a:p>
        </p:txBody>
      </p:sp>
      <p:sp>
        <p:nvSpPr>
          <p:cNvPr id="3" name="Espace réservé du contenu 2">
            <a:extLst>
              <a:ext uri="{FF2B5EF4-FFF2-40B4-BE49-F238E27FC236}">
                <a16:creationId xmlns:a16="http://schemas.microsoft.com/office/drawing/2014/main" id="{2527981D-E65A-2C90-C83F-FE6DCD158839}"/>
              </a:ext>
            </a:extLst>
          </p:cNvPr>
          <p:cNvSpPr>
            <a:spLocks noGrp="1"/>
          </p:cNvSpPr>
          <p:nvPr>
            <p:ph idx="1"/>
          </p:nvPr>
        </p:nvSpPr>
        <p:spPr/>
        <p:txBody>
          <a:bodyPr/>
          <a:lstStyle/>
          <a:p>
            <a:r>
              <a:rPr lang="fr-FR" dirty="0"/>
              <a:t>Un serveur de dernière génération </a:t>
            </a:r>
          </a:p>
          <a:p>
            <a:r>
              <a:rPr lang="fr-FR" dirty="0"/>
              <a:t>Une capacité de stockage équivalente avec possibilité d’extension</a:t>
            </a:r>
          </a:p>
          <a:p>
            <a:r>
              <a:rPr lang="fr-FR" dirty="0"/>
              <a:t>Une capacité de 128Go de RAM</a:t>
            </a:r>
          </a:p>
          <a:p>
            <a:r>
              <a:rPr lang="fr-FR" dirty="0"/>
              <a:t>Des systèmes de sécurisation (chiffrement des données [SSL/TLS], sécurité physique [contrôle d’accès/surveillance vidéo et alarmes]</a:t>
            </a:r>
          </a:p>
        </p:txBody>
      </p:sp>
      <p:sp>
        <p:nvSpPr>
          <p:cNvPr id="4" name="Espace réservé du numéro de diapositive 3">
            <a:extLst>
              <a:ext uri="{FF2B5EF4-FFF2-40B4-BE49-F238E27FC236}">
                <a16:creationId xmlns:a16="http://schemas.microsoft.com/office/drawing/2014/main" id="{79F9B7BA-1C5D-BB0E-A90F-CD20049E5BAB}"/>
              </a:ext>
            </a:extLst>
          </p:cNvPr>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4263825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85B086-C77A-994A-C6D4-8233774C388E}"/>
              </a:ext>
            </a:extLst>
          </p:cNvPr>
          <p:cNvSpPr>
            <a:spLocks noGrp="1"/>
          </p:cNvSpPr>
          <p:nvPr>
            <p:ph type="title"/>
          </p:nvPr>
        </p:nvSpPr>
        <p:spPr/>
        <p:txBody>
          <a:bodyPr/>
          <a:lstStyle/>
          <a:p>
            <a:pPr algn="ctr"/>
            <a:r>
              <a:rPr lang="fr-FR" dirty="0"/>
              <a:t>Spécifications applicatives :</a:t>
            </a:r>
          </a:p>
        </p:txBody>
      </p:sp>
      <p:sp>
        <p:nvSpPr>
          <p:cNvPr id="3" name="Espace réservé du contenu 2">
            <a:extLst>
              <a:ext uri="{FF2B5EF4-FFF2-40B4-BE49-F238E27FC236}">
                <a16:creationId xmlns:a16="http://schemas.microsoft.com/office/drawing/2014/main" id="{4EC43007-E937-2FA4-0768-20533E733045}"/>
              </a:ext>
            </a:extLst>
          </p:cNvPr>
          <p:cNvSpPr>
            <a:spLocks noGrp="1"/>
          </p:cNvSpPr>
          <p:nvPr>
            <p:ph idx="1"/>
          </p:nvPr>
        </p:nvSpPr>
        <p:spPr/>
        <p:txBody>
          <a:bodyPr/>
          <a:lstStyle/>
          <a:p>
            <a:r>
              <a:rPr lang="fr-FR" dirty="0"/>
              <a:t>L’interface graphique de </a:t>
            </a:r>
            <a:r>
              <a:rPr lang="fr-FR" dirty="0" err="1"/>
              <a:t>Vmware</a:t>
            </a:r>
            <a:r>
              <a:rPr lang="fr-FR" dirty="0"/>
              <a:t> ESXI doit être simple et conviviale pour garantir un contrôle optimal sur l’ensemble de l’infrastructure,</a:t>
            </a:r>
          </a:p>
          <a:p>
            <a:endParaRPr lang="fr-FR" dirty="0"/>
          </a:p>
          <a:p>
            <a:r>
              <a:rPr lang="fr-FR" dirty="0"/>
              <a:t>Installer les dernières versions des logiciels : Windows server (2016 vers 2019)</a:t>
            </a:r>
          </a:p>
        </p:txBody>
      </p:sp>
      <p:sp>
        <p:nvSpPr>
          <p:cNvPr id="4" name="Espace réservé du numéro de diapositive 3">
            <a:extLst>
              <a:ext uri="{FF2B5EF4-FFF2-40B4-BE49-F238E27FC236}">
                <a16:creationId xmlns:a16="http://schemas.microsoft.com/office/drawing/2014/main" id="{E222EAE1-0BA9-7971-0610-F71E4412A4C6}"/>
              </a:ext>
            </a:extLst>
          </p:cNvPr>
          <p:cNvSpPr>
            <a:spLocks noGrp="1"/>
          </p:cNvSpPr>
          <p:nvPr>
            <p:ph type="sldNum" sz="quarter" idx="12"/>
          </p:nvPr>
        </p:nvSpPr>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1151487455"/>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1662</TotalTime>
  <Words>434</Words>
  <Application>Microsoft Office PowerPoint</Application>
  <PresentationFormat>Grand écran</PresentationFormat>
  <Paragraphs>106</Paragraphs>
  <Slides>19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19</vt:i4>
      </vt:variant>
    </vt:vector>
  </HeadingPairs>
  <TitlesOfParts>
    <vt:vector size="24" baseType="lpstr">
      <vt:lpstr>Arial</vt:lpstr>
      <vt:lpstr>Calibri</vt:lpstr>
      <vt:lpstr>Candara</vt:lpstr>
      <vt:lpstr>Century Gothic</vt:lpstr>
      <vt:lpstr>Galerie</vt:lpstr>
      <vt:lpstr>PRÉSENTATION DE STAGE</vt:lpstr>
      <vt:lpstr>SOMMAIRE</vt:lpstr>
      <vt:lpstr>L’ENTREPRISE</vt:lpstr>
      <vt:lpstr>OUTILS DE COMMUNICATION</vt:lpstr>
      <vt:lpstr>PROJET DE MIGRATION DES DONNÉES ET SERVEURS</vt:lpstr>
      <vt:lpstr>CAHIER DES CHARGES</vt:lpstr>
      <vt:lpstr>Présentation du projet :</vt:lpstr>
      <vt:lpstr>Besoins du projet :</vt:lpstr>
      <vt:lpstr>Spécifications applicatives :</vt:lpstr>
      <vt:lpstr>Spécifications techniques :</vt:lpstr>
      <vt:lpstr>Ressources et contraintes :</vt:lpstr>
      <vt:lpstr>Prestations attendues et modalités de réalisation (budget et planification) : </vt:lpstr>
      <vt:lpstr>PLAN DE MIGRATION</vt:lpstr>
      <vt:lpstr>PLAN DE MIGRATION</vt:lpstr>
      <vt:lpstr>Analyse des dispositifs RAID</vt:lpstr>
      <vt:lpstr>Sécurisation d’un réseau informatique </vt:lpstr>
      <vt:lpstr>Installation d’un serveur</vt:lpstr>
      <vt:lpstr>Ce que j’ai appris ?</vt:lpstr>
      <vt:lpstr>MERCI POUR VOTRE ATTENTION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de stage</dc:title>
  <dc:creator>Joan Blondeau</dc:creator>
  <cp:lastModifiedBy>Joan Blondeau</cp:lastModifiedBy>
  <cp:revision>14</cp:revision>
  <dcterms:created xsi:type="dcterms:W3CDTF">2024-01-22T15:21:34Z</dcterms:created>
  <dcterms:modified xsi:type="dcterms:W3CDTF">2024-02-28T21:56:47Z</dcterms:modified>
</cp:coreProperties>
</file>